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3" r:id="rId3"/>
    <p:sldId id="269" r:id="rId4"/>
    <p:sldId id="268" r:id="rId5"/>
    <p:sldId id="270" r:id="rId6"/>
    <p:sldId id="274" r:id="rId7"/>
    <p:sldId id="277" r:id="rId8"/>
    <p:sldId id="278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75" r:id="rId19"/>
    <p:sldId id="291" r:id="rId20"/>
    <p:sldId id="292" r:id="rId21"/>
    <p:sldId id="293" r:id="rId22"/>
    <p:sldId id="276" r:id="rId23"/>
    <p:sldId id="294" r:id="rId24"/>
    <p:sldId id="295" r:id="rId25"/>
    <p:sldId id="296" r:id="rId26"/>
    <p:sldId id="3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99"/>
  </p:normalViewPr>
  <p:slideViewPr>
    <p:cSldViewPr snapToGrid="0" snapToObjects="1">
      <p:cViewPr varScale="1">
        <p:scale>
          <a:sx n="92" d="100"/>
          <a:sy n="9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31FF-DA0A-644C-82F3-77D333E67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8B4E9-C268-D247-BFDA-2E39A1237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804E4-15F7-D140-810B-32928894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622A-757B-364C-B3F0-D6D040DF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21EE-ADE2-2A4A-9CA3-B24F87D5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61D4-435D-7645-A242-55945856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28097-A822-1146-B58C-B7B6C2180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5108-A929-5D4C-84B0-30DF2F7D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03D7-6D1B-2549-90F4-2A2433C6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C244E-F452-F44F-A4B3-444B578C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1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F8A9B-3E24-AF48-9420-649B45491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4208F-A5E6-2640-AC22-BFC17AB67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8E042-ECC1-2E44-8F89-CFDAA883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D7507-6EE6-CD40-B14C-52D09BA1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A0FA-929B-804B-9619-69842946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DE5A-7831-304A-8C65-6ED2432D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842B5-B227-8342-923C-C7C00CCBB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F42E2-E921-3947-9347-E7A72F97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E76C5-6091-A045-BC61-E106D7E2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14877-3BB3-1749-A00D-7B17835A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AFF3-B9DA-CC42-9E47-58693E0C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679D1-D906-C944-A844-A05666E2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B62B-FEA4-534D-9CE6-136AD182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FB3DC-94DF-D64F-B4B5-842E4E26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2B3B-E98B-634B-BB14-EAF30345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6839-CC14-7442-A568-D3F2DA52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FD59-9BE7-C242-92A5-1015093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93244-B80A-4C41-8816-986537954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721A6-355E-D444-B5C6-54D4F6A0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88965-A91A-574E-86FF-8B1EC775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D40D-79E6-5F44-B78F-F5E7A0E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5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C50F-ACCA-CF49-83E4-ECB82EA0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894E2-FBF1-184C-8B12-F251C4796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78910-C9C6-0E4F-8FC8-B83D5451F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839FB-CF04-6840-96A6-1142DA28F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DC336-7B66-5E46-918F-0FB789DBB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67E88-77B0-5A48-87A5-D921D2B7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D136A-9E0C-9B4F-93B4-3680FA61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36BE9-31CE-6F42-BBE4-F9184B67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E7A-995E-ED41-A278-9E6BE207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2799F-D087-6146-A21D-A08563E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651C1-1C71-9A4D-8D73-E512FF02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3BBF-C688-654A-9386-C1749FA7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3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72FC-2D61-E041-954E-97295A4E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81C9C-4265-5749-808D-209EA4C2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6ED04-88AC-2C41-A8A6-4BDA658F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578-CEAC-3741-85FE-C047A364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529-917E-0640-A132-7CBA54429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942BE-6F94-9944-A03E-DD51A3C02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483C5-7469-8043-B364-560C98AA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D2234-DFDC-A141-ABAE-DCF76255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F742-EDC3-F94F-A88B-C2F10B9F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111E-0E2F-9341-AEE4-754D8E65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C001E-1815-364E-9BFB-BA528B7EE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254B0-102D-DB4C-B51C-B5DEEA93C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E6D68-854A-AA4C-90EC-81BEE24A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F933B-5529-DA42-8BCE-87A7E403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576B-6970-B342-9A3A-9C98002E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7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20736-947A-D748-AA74-A4E45AC5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6B9D6-66C8-AA45-BFC0-29498F712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98154-EA1C-4F42-9E3E-C8B16FAAD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0C87-C582-2C4A-A495-F603BCAA7523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8D565-1D10-7A4B-B669-00B4B1D62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D5F25-BB68-AD4A-8864-89D0C7549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154F-5555-D74F-990B-96949D02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94509"/>
            <a:ext cx="9144000" cy="17103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Photosynthetic least-cost optimality theory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5359" y="3806755"/>
            <a:ext cx="6241279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241290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51CC7-46FD-224B-B422-9CDBEB263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542" y="748146"/>
            <a:ext cx="5398404" cy="523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290B-E6A4-8942-A1AB-210B07AB9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9197" y="997528"/>
            <a:ext cx="5398404" cy="5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36448-E023-6F4E-A197-2E5AA7AD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542" y="748146"/>
            <a:ext cx="5398404" cy="5233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ACDB3-51CC-AD4E-9A2A-8E878813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054" y="914401"/>
            <a:ext cx="5218295" cy="5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2C00D-5E03-7144-A9A9-E28526FE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0" y="0"/>
            <a:ext cx="10320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D8BD7-EF19-7B4C-9E7C-9E039F64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8" y="1303482"/>
            <a:ext cx="6604000" cy="414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A8DFA-A2D4-0447-B2EB-9ABD34F1C19E}"/>
              </a:ext>
            </a:extLst>
          </p:cNvPr>
          <p:cNvSpPr txBox="1"/>
          <p:nvPr/>
        </p:nvSpPr>
        <p:spPr>
          <a:xfrm>
            <a:off x="7647709" y="1662545"/>
            <a:ext cx="4225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</a:rPr>
              <a:t>χ</a:t>
            </a:r>
            <a:r>
              <a:rPr lang="en-US" sz="2400" dirty="0">
                <a:solidFill>
                  <a:srgbClr val="FF0000"/>
                </a:solidFill>
              </a:rPr>
              <a:t> = ratio of CO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inside to outside the leaf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  = carbon cost of maintaining transpiration to support photosynthesis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 = carbon cost of maintaining photosynthetic enzymes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l-GR" sz="2400" dirty="0">
                <a:solidFill>
                  <a:srgbClr val="FF0000"/>
                </a:solidFill>
              </a:rPr>
              <a:t>β</a:t>
            </a:r>
            <a:r>
              <a:rPr lang="en-US" sz="2400" dirty="0">
                <a:solidFill>
                  <a:srgbClr val="FF0000"/>
                </a:solidFill>
              </a:rPr>
              <a:t> = b/a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1DD6D-239B-8F49-8844-890C954956C3}"/>
              </a:ext>
            </a:extLst>
          </p:cNvPr>
          <p:cNvSpPr/>
          <p:nvPr/>
        </p:nvSpPr>
        <p:spPr>
          <a:xfrm>
            <a:off x="180109" y="4197927"/>
            <a:ext cx="6710219" cy="95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8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7D558-C614-CA42-8769-81131BEC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97A4C-3C32-C64C-B835-64CFCB5A7060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3443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7D558-C614-CA42-8769-81131BEC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97A4C-3C32-C64C-B835-64CFCB5A7060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FECC3-BD39-EC40-926F-351C897E3B20}"/>
              </a:ext>
            </a:extLst>
          </p:cNvPr>
          <p:cNvCxnSpPr/>
          <p:nvPr/>
        </p:nvCxnSpPr>
        <p:spPr>
          <a:xfrm flipV="1">
            <a:off x="4530436" y="2369127"/>
            <a:ext cx="3740728" cy="21058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8B5038-0AD7-D342-BD81-FF21A736E484}"/>
              </a:ext>
            </a:extLst>
          </p:cNvPr>
          <p:cNvSpPr txBox="1"/>
          <p:nvPr/>
        </p:nvSpPr>
        <p:spPr>
          <a:xfrm>
            <a:off x="7774072" y="2493818"/>
            <a:ext cx="994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400" dirty="0">
                <a:solidFill>
                  <a:srgbClr val="FF0000"/>
                </a:solidFill>
              </a:rPr>
              <a:t>β, χ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7D558-C614-CA42-8769-81131BEC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97A4C-3C32-C64C-B835-64CFCB5A7060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FECC3-BD39-EC40-926F-351C897E3B20}"/>
              </a:ext>
            </a:extLst>
          </p:cNvPr>
          <p:cNvCxnSpPr/>
          <p:nvPr/>
        </p:nvCxnSpPr>
        <p:spPr>
          <a:xfrm flipV="1">
            <a:off x="4530436" y="2369127"/>
            <a:ext cx="3740728" cy="21058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8B5038-0AD7-D342-BD81-FF21A736E484}"/>
              </a:ext>
            </a:extLst>
          </p:cNvPr>
          <p:cNvSpPr txBox="1"/>
          <p:nvPr/>
        </p:nvSpPr>
        <p:spPr>
          <a:xfrm>
            <a:off x="7774072" y="2493818"/>
            <a:ext cx="994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400" dirty="0">
                <a:solidFill>
                  <a:srgbClr val="FF0000"/>
                </a:solidFill>
              </a:rPr>
              <a:t>β, χ</a:t>
            </a:r>
            <a:endParaRPr lang="en-US" sz="4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901B4-B879-EC4A-858D-DE4B2C1BE1B4}"/>
              </a:ext>
            </a:extLst>
          </p:cNvPr>
          <p:cNvCxnSpPr>
            <a:cxnSpLocks/>
          </p:cNvCxnSpPr>
          <p:nvPr/>
        </p:nvCxnSpPr>
        <p:spPr>
          <a:xfrm flipV="1">
            <a:off x="3740727" y="3618407"/>
            <a:ext cx="482138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729460-93C2-0944-BCC0-CA4B52252B06}"/>
              </a:ext>
            </a:extLst>
          </p:cNvPr>
          <p:cNvSpPr txBox="1"/>
          <p:nvPr/>
        </p:nvSpPr>
        <p:spPr>
          <a:xfrm>
            <a:off x="6920104" y="3788890"/>
            <a:ext cx="23882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60069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EC70D-B410-1D4B-A65F-D02FD8CC3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8218" y="138544"/>
            <a:ext cx="6689674" cy="6719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38E64B-9FFE-BC4C-9EBC-1DCBA3E809E8}"/>
              </a:ext>
            </a:extLst>
          </p:cNvPr>
          <p:cNvSpPr txBox="1"/>
          <p:nvPr/>
        </p:nvSpPr>
        <p:spPr>
          <a:xfrm>
            <a:off x="8402767" y="5320146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</a:rPr>
              <a:t>χ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03DFD-C7B7-1743-857A-5C7CE5A98A89}"/>
              </a:ext>
            </a:extLst>
          </p:cNvPr>
          <p:cNvSpPr txBox="1"/>
          <p:nvPr/>
        </p:nvSpPr>
        <p:spPr>
          <a:xfrm>
            <a:off x="8387892" y="3498271"/>
            <a:ext cx="1175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V</a:t>
            </a:r>
            <a:r>
              <a:rPr lang="en-US" sz="4000" baseline="-25000" dirty="0" err="1">
                <a:solidFill>
                  <a:srgbClr val="FF0000"/>
                </a:solidFill>
              </a:rPr>
              <a:t>cmax</a:t>
            </a:r>
            <a:endParaRPr lang="en-US" sz="4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0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992F-6AEB-8B49-90F8-F2486A7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C73A3-D988-D84B-BDA4-4209DE213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33645-CD1A-D243-8CB9-9938CA01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374650"/>
            <a:ext cx="6223000" cy="61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BD89C-7ED7-8A42-A402-5BA760BC3759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320414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5CD4-2F44-5E4E-BF40-DE3F4A3E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8A1D-AA30-1C45-B222-198BB64F6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0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38C02-D583-3E41-839C-53157EBF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27" y="625427"/>
            <a:ext cx="5237018" cy="5220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C2D12-15CC-D44B-BFCB-F6463BFAB65B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60289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6A54D-0810-EC4B-9E6C-1A7818BADD39}"/>
              </a:ext>
            </a:extLst>
          </p:cNvPr>
          <p:cNvSpPr txBox="1"/>
          <p:nvPr/>
        </p:nvSpPr>
        <p:spPr>
          <a:xfrm>
            <a:off x="9694521" y="6488668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083360-BC3B-7E49-A68A-F8B804D5C922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4907" y="210126"/>
            <a:ext cx="3865419" cy="64722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4D6596-025D-6B4D-BE4E-EA06E9972113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09" y="210126"/>
            <a:ext cx="3865418" cy="648651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585D6AB-A4FB-A742-93B2-D0D5A3758475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0326" y="2369126"/>
            <a:ext cx="2891676" cy="22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4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B534-AD36-2C4D-8692-43C7084E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 for our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3B2B-E1AB-4748-BEC7-D5F7AD2F6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8185-EC2B-6244-B414-FD12130A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IntBio</a:t>
            </a:r>
            <a:r>
              <a:rPr lang="en-US" dirty="0"/>
              <a:t>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F96C-34FF-394C-9C40-E467B04EC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framework for understanding how </a:t>
            </a:r>
            <a:r>
              <a:rPr lang="en-US" dirty="0" err="1"/>
              <a:t>Alliaria</a:t>
            </a:r>
            <a:r>
              <a:rPr lang="en-US" dirty="0"/>
              <a:t> invasion-induced disruptions in mycorrhizal networks impacts plant physiology</a:t>
            </a:r>
          </a:p>
          <a:p>
            <a:r>
              <a:rPr lang="en-US" dirty="0"/>
              <a:t>Can predict that antibi plants in invaded plots will have:</a:t>
            </a:r>
          </a:p>
          <a:p>
            <a:pPr lvl="1"/>
            <a:r>
              <a:rPr lang="en-US" dirty="0"/>
              <a:t>Higher </a:t>
            </a:r>
            <a:r>
              <a:rPr lang="el-GR" dirty="0"/>
              <a:t>β</a:t>
            </a:r>
            <a:endParaRPr lang="en-US" dirty="0"/>
          </a:p>
          <a:p>
            <a:pPr lvl="1"/>
            <a:r>
              <a:rPr lang="en-US" dirty="0"/>
              <a:t>Higher </a:t>
            </a:r>
            <a:r>
              <a:rPr lang="el-GR" dirty="0"/>
              <a:t>χ</a:t>
            </a:r>
            <a:endParaRPr lang="en-US" dirty="0"/>
          </a:p>
          <a:p>
            <a:pPr lvl="1"/>
            <a:r>
              <a:rPr lang="en-US" dirty="0"/>
              <a:t>Lower </a:t>
            </a:r>
            <a:r>
              <a:rPr lang="en-US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  <a:p>
            <a:pPr lvl="1"/>
            <a:r>
              <a:rPr lang="en-US" dirty="0"/>
              <a:t>Lower leaf N and P</a:t>
            </a:r>
          </a:p>
          <a:p>
            <a:pPr lvl="1"/>
            <a:r>
              <a:rPr lang="en-US" dirty="0"/>
              <a:t>Higher costs for </a:t>
            </a:r>
            <a:r>
              <a:rPr lang="en-US" dirty="0" err="1"/>
              <a:t>uptaking</a:t>
            </a:r>
            <a:r>
              <a:rPr lang="en-US" dirty="0"/>
              <a:t> N and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3DA24-F895-5F41-80EF-2CA847938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688" y="2992582"/>
            <a:ext cx="2383677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8185-EC2B-6244-B414-FD12130A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IntBio</a:t>
            </a:r>
            <a:r>
              <a:rPr lang="en-US" dirty="0"/>
              <a:t>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3DA24-F895-5F41-80EF-2CA847938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688" y="2992582"/>
            <a:ext cx="2383677" cy="356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A86D8-5D4C-F54F-8A30-93781A9D44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201" y="1690688"/>
            <a:ext cx="4165528" cy="4184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212F1A-2612-6B4A-8E20-4A5D821ACC34}"/>
              </a:ext>
            </a:extLst>
          </p:cNvPr>
          <p:cNvSpPr txBox="1"/>
          <p:nvPr/>
        </p:nvSpPr>
        <p:spPr>
          <a:xfrm>
            <a:off x="3048005" y="5472544"/>
            <a:ext cx="512018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Decreasing invasion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09A0C-254A-7945-A2AA-A21E3E2A57D7}"/>
              </a:ext>
            </a:extLst>
          </p:cNvPr>
          <p:cNvSpPr txBox="1"/>
          <p:nvPr/>
        </p:nvSpPr>
        <p:spPr>
          <a:xfrm>
            <a:off x="7869703" y="4772891"/>
            <a:ext cx="3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</a:rPr>
              <a:t>χ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8C458-0A9A-4E40-9B6D-BFD5241D653F}"/>
              </a:ext>
            </a:extLst>
          </p:cNvPr>
          <p:cNvSpPr txBox="1"/>
          <p:nvPr/>
        </p:nvSpPr>
        <p:spPr>
          <a:xfrm>
            <a:off x="7753970" y="3622962"/>
            <a:ext cx="1175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V</a:t>
            </a:r>
            <a:r>
              <a:rPr lang="en-US" sz="4000" baseline="-25000" dirty="0" err="1">
                <a:solidFill>
                  <a:srgbClr val="FF0000"/>
                </a:solidFill>
              </a:rPr>
              <a:t>cmax</a:t>
            </a:r>
            <a:endParaRPr lang="en-US" sz="4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8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017A-1E99-C444-AE95-2C9B4112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yet unresolved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D0497-CDC3-9D47-BF2F-0DF295D0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really is </a:t>
            </a:r>
            <a:r>
              <a:rPr lang="el-GR" sz="4000" dirty="0"/>
              <a:t>β</a:t>
            </a:r>
            <a:r>
              <a:rPr lang="en-US" sz="4000" dirty="0"/>
              <a:t>?</a:t>
            </a:r>
          </a:p>
          <a:p>
            <a:r>
              <a:rPr lang="en-US" sz="4000" dirty="0"/>
              <a:t>Are there leaf-whole plant tradeoffs?</a:t>
            </a:r>
          </a:p>
          <a:p>
            <a:r>
              <a:rPr lang="en-US" sz="4000" dirty="0"/>
              <a:t>What are implications for vital rates and demography?</a:t>
            </a:r>
          </a:p>
          <a:p>
            <a:r>
              <a:rPr lang="en-US" sz="4000" dirty="0"/>
              <a:t>Are there species-specific responses? Why?</a:t>
            </a:r>
          </a:p>
        </p:txBody>
      </p:sp>
    </p:spTree>
    <p:extLst>
      <p:ext uri="{BB962C8B-B14F-4D97-AF65-F5344CB8AC3E}">
        <p14:creationId xmlns:p14="http://schemas.microsoft.com/office/powerpoint/2010/main" val="260303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75172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/seminar/2023_intbio</a:t>
            </a:r>
          </a:p>
        </p:txBody>
      </p:sp>
    </p:spTree>
    <p:extLst>
      <p:ext uri="{BB962C8B-B14F-4D97-AF65-F5344CB8AC3E}">
        <p14:creationId xmlns:p14="http://schemas.microsoft.com/office/powerpoint/2010/main" val="395383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know that plants adjust photosynthetic traits to changes in environmental conditions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F9047-95E2-AA42-ADA5-9EFA7662E8A8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7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197546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7014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C416-5A60-AC48-9A64-77ADE302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theory to explain photosynthetic acclimation: photosynthetic least cost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7A327-45BD-A344-A09C-D1ABEE054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3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5BF1E-EC63-CF46-A76D-DD21A8DD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92100"/>
            <a:ext cx="11671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5FEF-F63E-834E-BD43-233541D49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542" y="748146"/>
            <a:ext cx="5398404" cy="5233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FEE86-6497-EF4C-83E0-51286FF2B600}"/>
              </a:ext>
            </a:extLst>
          </p:cNvPr>
          <p:cNvSpPr txBox="1"/>
          <p:nvPr/>
        </p:nvSpPr>
        <p:spPr>
          <a:xfrm>
            <a:off x="6483928" y="2078182"/>
            <a:ext cx="50736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A = f{enzymes} * f{Ci}</a:t>
            </a:r>
          </a:p>
          <a:p>
            <a:r>
              <a:rPr lang="en-US" sz="4400" dirty="0">
                <a:solidFill>
                  <a:srgbClr val="7030A0"/>
                </a:solidFill>
              </a:rPr>
              <a:t>A ~ N * </a:t>
            </a:r>
            <a:r>
              <a:rPr lang="en-US" sz="4400" dirty="0" err="1">
                <a:solidFill>
                  <a:srgbClr val="7030A0"/>
                </a:solidFill>
              </a:rPr>
              <a:t>gs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5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5FEF-F63E-834E-BD43-233541D49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541" y="748146"/>
            <a:ext cx="10732403" cy="5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43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319</Words>
  <Application>Microsoft Macintosh PowerPoint</Application>
  <PresentationFormat>Widescreen</PresentationFormat>
  <Paragraphs>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Photosynthetic least-cost optimality theory</vt:lpstr>
      <vt:lpstr>Photosynthetic acclimation</vt:lpstr>
      <vt:lpstr>We know that plants adjust photosynthetic traits to changes in environmental conditions</vt:lpstr>
      <vt:lpstr>Acclimation: an example</vt:lpstr>
      <vt:lpstr>Acclimation: an example</vt:lpstr>
      <vt:lpstr>A general theory to explain photosynthetic acclimation: photosynthetic least cost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it work?</vt:lpstr>
      <vt:lpstr>PowerPoint Presentation</vt:lpstr>
      <vt:lpstr>PowerPoint Presentation</vt:lpstr>
      <vt:lpstr>PowerPoint Presentation</vt:lpstr>
      <vt:lpstr>Why does it matter for our project?</vt:lpstr>
      <vt:lpstr>IntBio implications</vt:lpstr>
      <vt:lpstr>IntBio implications</vt:lpstr>
      <vt:lpstr>Some yet unresolved questions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24</cp:revision>
  <cp:lastPrinted>2023-02-19T17:07:03Z</cp:lastPrinted>
  <dcterms:created xsi:type="dcterms:W3CDTF">2023-02-19T16:09:43Z</dcterms:created>
  <dcterms:modified xsi:type="dcterms:W3CDTF">2023-02-19T17:08:23Z</dcterms:modified>
</cp:coreProperties>
</file>